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9" r:id="rId4"/>
    <p:sldId id="272" r:id="rId5"/>
    <p:sldId id="273" r:id="rId6"/>
    <p:sldId id="274" r:id="rId7"/>
    <p:sldId id="271" r:id="rId8"/>
    <p:sldId id="275" r:id="rId9"/>
    <p:sldId id="276" r:id="rId10"/>
    <p:sldId id="278" r:id="rId11"/>
    <p:sldId id="279" r:id="rId12"/>
    <p:sldId id="281" r:id="rId13"/>
    <p:sldId id="282" r:id="rId14"/>
    <p:sldId id="283" r:id="rId15"/>
    <p:sldId id="288" r:id="rId16"/>
    <p:sldId id="287" r:id="rId17"/>
    <p:sldId id="286" r:id="rId18"/>
    <p:sldId id="289" r:id="rId19"/>
    <p:sldId id="290" r:id="rId20"/>
    <p:sldId id="291" r:id="rId21"/>
    <p:sldId id="292" r:id="rId22"/>
    <p:sldId id="284" r:id="rId23"/>
    <p:sldId id="285" r:id="rId24"/>
    <p:sldId id="306" r:id="rId25"/>
    <p:sldId id="300" r:id="rId26"/>
    <p:sldId id="301" r:id="rId27"/>
    <p:sldId id="294" r:id="rId28"/>
    <p:sldId id="302" r:id="rId29"/>
    <p:sldId id="303" r:id="rId30"/>
    <p:sldId id="304" r:id="rId31"/>
    <p:sldId id="305" r:id="rId32"/>
    <p:sldId id="26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27789-EC03-4B84-950F-7B32C899127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7D9707-F84E-435F-AFF9-19F77E829F8A}">
      <dgm:prSet custT="1"/>
      <dgm:spPr/>
      <dgm:t>
        <a:bodyPr/>
        <a:lstStyle/>
        <a:p>
          <a:r>
            <a:rPr lang="ko-KR" sz="1600" dirty="0"/>
            <a:t>애매한 공강이 있을 경우</a:t>
          </a:r>
          <a:endParaRPr lang="en-US" sz="1600" dirty="0"/>
        </a:p>
      </dgm:t>
    </dgm:pt>
    <dgm:pt modelId="{4468E66F-8484-4CE8-BBDB-131FE7C4BAE5}" type="parTrans" cxnId="{D07623E8-CFFC-422E-BA0F-3B3E6FFB996C}">
      <dgm:prSet/>
      <dgm:spPr/>
      <dgm:t>
        <a:bodyPr/>
        <a:lstStyle/>
        <a:p>
          <a:endParaRPr lang="en-US"/>
        </a:p>
      </dgm:t>
    </dgm:pt>
    <dgm:pt modelId="{4B0A5A6F-D0C6-49F9-AC81-327018398076}" type="sibTrans" cxnId="{D07623E8-CFFC-422E-BA0F-3B3E6FFB996C}">
      <dgm:prSet/>
      <dgm:spPr/>
      <dgm:t>
        <a:bodyPr/>
        <a:lstStyle/>
        <a:p>
          <a:endParaRPr lang="en-US"/>
        </a:p>
      </dgm:t>
    </dgm:pt>
    <dgm:pt modelId="{04238859-9717-45BD-BBD8-0252A8DE12CA}">
      <dgm:prSet custT="1"/>
      <dgm:spPr/>
      <dgm:t>
        <a:bodyPr/>
        <a:lstStyle/>
        <a:p>
          <a:r>
            <a:rPr lang="ko-KR" sz="1600" dirty="0"/>
            <a:t>수업이 </a:t>
          </a:r>
          <a:r>
            <a:rPr lang="en-US" sz="1600" b="1" dirty="0"/>
            <a:t>20~3</a:t>
          </a:r>
          <a:r>
            <a:rPr lang="en-US" sz="1600" dirty="0"/>
            <a:t>0</a:t>
          </a:r>
          <a:r>
            <a:rPr lang="ko-KR" sz="1600" dirty="0"/>
            <a:t>분 정도 일찍 끝났을 경우</a:t>
          </a:r>
          <a:endParaRPr lang="en-US" sz="1600" dirty="0"/>
        </a:p>
      </dgm:t>
    </dgm:pt>
    <dgm:pt modelId="{07838FE0-F2F4-4B2B-9B9F-5F132DB647CA}" type="parTrans" cxnId="{E1D36B56-54D5-4ABD-8AF5-1704926DAEC7}">
      <dgm:prSet/>
      <dgm:spPr/>
      <dgm:t>
        <a:bodyPr/>
        <a:lstStyle/>
        <a:p>
          <a:endParaRPr lang="en-US"/>
        </a:p>
      </dgm:t>
    </dgm:pt>
    <dgm:pt modelId="{7437FDC2-9C9F-4552-9DB4-421823B0B0E2}" type="sibTrans" cxnId="{E1D36B56-54D5-4ABD-8AF5-1704926DAEC7}">
      <dgm:prSet/>
      <dgm:spPr/>
      <dgm:t>
        <a:bodyPr/>
        <a:lstStyle/>
        <a:p>
          <a:endParaRPr lang="en-US"/>
        </a:p>
      </dgm:t>
    </dgm:pt>
    <dgm:pt modelId="{EE14EEE3-210D-406C-8B89-C7562231B008}">
      <dgm:prSet custT="1"/>
      <dgm:spPr/>
      <dgm:t>
        <a:bodyPr/>
        <a:lstStyle/>
        <a:p>
          <a:r>
            <a:rPr lang="ko-KR" sz="1600" dirty="0"/>
            <a:t>수업이 있는 강의실이 아직 강의중이라 기다리는 경우</a:t>
          </a:r>
          <a:endParaRPr lang="en-US" sz="1600" dirty="0"/>
        </a:p>
      </dgm:t>
    </dgm:pt>
    <dgm:pt modelId="{D7963F6B-2D88-448F-A6F7-3C0E61B13400}" type="parTrans" cxnId="{F188699D-BE7D-4CE0-A933-4FD741953104}">
      <dgm:prSet/>
      <dgm:spPr/>
      <dgm:t>
        <a:bodyPr/>
        <a:lstStyle/>
        <a:p>
          <a:endParaRPr lang="en-US"/>
        </a:p>
      </dgm:t>
    </dgm:pt>
    <dgm:pt modelId="{F9718715-BAE0-4513-9DDB-736F28967442}" type="sibTrans" cxnId="{F188699D-BE7D-4CE0-A933-4FD741953104}">
      <dgm:prSet/>
      <dgm:spPr/>
      <dgm:t>
        <a:bodyPr/>
        <a:lstStyle/>
        <a:p>
          <a:endParaRPr lang="en-US"/>
        </a:p>
      </dgm:t>
    </dgm:pt>
    <dgm:pt modelId="{25A76B47-03AE-47C5-BC10-C31E3A97ED41}">
      <dgm:prSet/>
      <dgm:spPr/>
      <dgm:t>
        <a:bodyPr/>
        <a:lstStyle/>
        <a:p>
          <a:r>
            <a:rPr lang="en-US" altLang="ko-KR" dirty="0"/>
            <a:t>1. </a:t>
          </a:r>
          <a:r>
            <a:rPr lang="ko-KR" altLang="en-US" dirty="0"/>
            <a:t>각 층의 라운지에 있기에는 자리가 부족</a:t>
          </a:r>
          <a:r>
            <a:rPr lang="en-US" altLang="ko-KR" dirty="0"/>
            <a:t>.</a:t>
          </a:r>
        </a:p>
        <a:p>
          <a:r>
            <a:rPr lang="en-US" dirty="0"/>
            <a:t>2. </a:t>
          </a:r>
          <a:r>
            <a:rPr lang="ko-KR" altLang="en-US" dirty="0"/>
            <a:t>타 휴게공간과 먼 거리</a:t>
          </a:r>
          <a:endParaRPr lang="en-US" altLang="ko-KR" dirty="0"/>
        </a:p>
      </dgm:t>
    </dgm:pt>
    <dgm:pt modelId="{F7CCE911-3D26-4A44-A09B-75D67A23104E}" type="par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2E18F206-728A-480E-B9EA-F0D228E1CCFE}" type="sib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0E36E2F3-29B4-4151-A6B0-3FD06231D31F}">
      <dgm:prSet/>
      <dgm:spPr/>
      <dgm:t>
        <a:bodyPr/>
        <a:lstStyle/>
        <a:p>
          <a:r>
            <a:rPr lang="en-US" dirty="0"/>
            <a:t>3. </a:t>
          </a:r>
          <a:r>
            <a:rPr lang="ko-KR" altLang="en-US" dirty="0"/>
            <a:t>빈 강의실 낭비</a:t>
          </a:r>
          <a:endParaRPr lang="en-US" altLang="ko-KR" dirty="0"/>
        </a:p>
      </dgm:t>
    </dgm:pt>
    <dgm:pt modelId="{227E2E3D-90ED-4232-B0A0-9F8BC4D57B10}" type="parTrans" cxnId="{F147BE28-CDA4-45C1-A114-1E6FC2762F43}">
      <dgm:prSet/>
      <dgm:spPr/>
      <dgm:t>
        <a:bodyPr/>
        <a:lstStyle/>
        <a:p>
          <a:pPr latinLnBrk="1"/>
          <a:endParaRPr lang="ko-KR" altLang="en-US"/>
        </a:p>
      </dgm:t>
    </dgm:pt>
    <dgm:pt modelId="{2D267E4F-4187-4DE4-AE4F-9E922635EE15}" type="sibTrans" cxnId="{F147BE28-CDA4-45C1-A114-1E6FC2762F43}">
      <dgm:prSet/>
      <dgm:spPr/>
      <dgm:t>
        <a:bodyPr/>
        <a:lstStyle/>
        <a:p>
          <a:pPr latinLnBrk="1"/>
          <a:endParaRPr lang="ko-KR" altLang="en-US"/>
        </a:p>
      </dgm:t>
    </dgm:pt>
    <dgm:pt modelId="{3BE3CDE2-0037-46C4-ADD4-5FF9C365F622}" type="pres">
      <dgm:prSet presAssocID="{63C27789-EC03-4B84-950F-7B32C89912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6AAF04-573F-4351-927F-B45BFCF9821E}" type="pres">
      <dgm:prSet presAssocID="{037D9707-F84E-435F-AFF9-19F77E829F8A}" presName="root" presStyleCnt="0"/>
      <dgm:spPr/>
    </dgm:pt>
    <dgm:pt modelId="{6D9EDA44-80DC-4292-BD8D-06333F32A6AA}" type="pres">
      <dgm:prSet presAssocID="{037D9707-F84E-435F-AFF9-19F77E829F8A}" presName="rootComposite" presStyleCnt="0"/>
      <dgm:spPr/>
    </dgm:pt>
    <dgm:pt modelId="{F1D120D3-AC55-4E16-ADD3-CCA5F97C1360}" type="pres">
      <dgm:prSet presAssocID="{037D9707-F84E-435F-AFF9-19F77E829F8A}" presName="rootText" presStyleLbl="node1" presStyleIdx="0" presStyleCnt="5" custLinFactNeighborX="41735" custLinFactNeighborY="-29393"/>
      <dgm:spPr/>
    </dgm:pt>
    <dgm:pt modelId="{463140B9-0FF9-4130-81BB-05B326C1A9A4}" type="pres">
      <dgm:prSet presAssocID="{037D9707-F84E-435F-AFF9-19F77E829F8A}" presName="rootConnector" presStyleLbl="node1" presStyleIdx="0" presStyleCnt="5"/>
      <dgm:spPr/>
    </dgm:pt>
    <dgm:pt modelId="{CCF592C5-DAB9-44B4-A398-E3DBEEBE3E8C}" type="pres">
      <dgm:prSet presAssocID="{037D9707-F84E-435F-AFF9-19F77E829F8A}" presName="childShape" presStyleCnt="0"/>
      <dgm:spPr/>
    </dgm:pt>
    <dgm:pt modelId="{0D0D32D1-D630-439D-B6E7-0B79C7DDD058}" type="pres">
      <dgm:prSet presAssocID="{04238859-9717-45BD-BBD8-0252A8DE12CA}" presName="root" presStyleCnt="0"/>
      <dgm:spPr/>
    </dgm:pt>
    <dgm:pt modelId="{A17D45EE-C5B2-40FA-BBA6-1FA0B34D9458}" type="pres">
      <dgm:prSet presAssocID="{04238859-9717-45BD-BBD8-0252A8DE12CA}" presName="rootComposite" presStyleCnt="0"/>
      <dgm:spPr/>
    </dgm:pt>
    <dgm:pt modelId="{25103823-AD92-4D4E-94F0-A3641AB351FA}" type="pres">
      <dgm:prSet presAssocID="{04238859-9717-45BD-BBD8-0252A8DE12CA}" presName="rootText" presStyleLbl="node1" presStyleIdx="1" presStyleCnt="5" custLinFactNeighborX="62500" custLinFactNeighborY="-29393"/>
      <dgm:spPr/>
    </dgm:pt>
    <dgm:pt modelId="{CA458D56-515F-409A-AB25-828556E81771}" type="pres">
      <dgm:prSet presAssocID="{04238859-9717-45BD-BBD8-0252A8DE12CA}" presName="rootConnector" presStyleLbl="node1" presStyleIdx="1" presStyleCnt="5"/>
      <dgm:spPr/>
    </dgm:pt>
    <dgm:pt modelId="{175166AB-9AA0-4F9B-BE54-30A244F69BAB}" type="pres">
      <dgm:prSet presAssocID="{04238859-9717-45BD-BBD8-0252A8DE12CA}" presName="childShape" presStyleCnt="0"/>
      <dgm:spPr/>
    </dgm:pt>
    <dgm:pt modelId="{606EF730-A070-41B0-983F-0FD45B9995AC}" type="pres">
      <dgm:prSet presAssocID="{EE14EEE3-210D-406C-8B89-C7562231B008}" presName="root" presStyleCnt="0"/>
      <dgm:spPr/>
    </dgm:pt>
    <dgm:pt modelId="{0359DF7C-9FA0-4C37-8D22-4109A1F1DFA1}" type="pres">
      <dgm:prSet presAssocID="{EE14EEE3-210D-406C-8B89-C7562231B008}" presName="rootComposite" presStyleCnt="0"/>
      <dgm:spPr/>
    </dgm:pt>
    <dgm:pt modelId="{F1B7753D-7319-4C7D-97CC-7FC32A3E8C74}" type="pres">
      <dgm:prSet presAssocID="{EE14EEE3-210D-406C-8B89-C7562231B008}" presName="rootText" presStyleLbl="node1" presStyleIdx="2" presStyleCnt="5" custScaleX="107214" custScaleY="127601" custLinFactNeighborX="80196" custLinFactNeighborY="-42970"/>
      <dgm:spPr/>
    </dgm:pt>
    <dgm:pt modelId="{5FD1F34A-9514-4B53-B494-F6AC12D8ABF5}" type="pres">
      <dgm:prSet presAssocID="{EE14EEE3-210D-406C-8B89-C7562231B008}" presName="rootConnector" presStyleLbl="node1" presStyleIdx="2" presStyleCnt="5"/>
      <dgm:spPr/>
    </dgm:pt>
    <dgm:pt modelId="{20653BF7-7A9D-4886-92D9-CF54FB965DBB}" type="pres">
      <dgm:prSet presAssocID="{EE14EEE3-210D-406C-8B89-C7562231B008}" presName="childShape" presStyleCnt="0"/>
      <dgm:spPr/>
    </dgm:pt>
    <dgm:pt modelId="{787168C1-EC13-4A67-AFB8-3091BF782B00}" type="pres">
      <dgm:prSet presAssocID="{25A76B47-03AE-47C5-BC10-C31E3A97ED41}" presName="root" presStyleCnt="0"/>
      <dgm:spPr/>
    </dgm:pt>
    <dgm:pt modelId="{7FBDB871-05EE-45CE-B5D1-7B5E84F168C7}" type="pres">
      <dgm:prSet presAssocID="{25A76B47-03AE-47C5-BC10-C31E3A97ED41}" presName="rootComposite" presStyleCnt="0"/>
      <dgm:spPr/>
    </dgm:pt>
    <dgm:pt modelId="{74AA7DBD-BD10-4C39-BA40-1B8564DFD05A}" type="pres">
      <dgm:prSet presAssocID="{25A76B47-03AE-47C5-BC10-C31E3A97ED41}" presName="rootText" presStyleLbl="node1" presStyleIdx="3" presStyleCnt="5" custScaleX="128663" custScaleY="127724" custLinFactX="-100000" custLinFactY="100000" custLinFactNeighborX="-113336" custLinFactNeighborY="103373"/>
      <dgm:spPr/>
    </dgm:pt>
    <dgm:pt modelId="{01A48B11-12FD-4EEB-855D-F948A0561458}" type="pres">
      <dgm:prSet presAssocID="{25A76B47-03AE-47C5-BC10-C31E3A97ED41}" presName="rootConnector" presStyleLbl="node1" presStyleIdx="3" presStyleCnt="5"/>
      <dgm:spPr/>
    </dgm:pt>
    <dgm:pt modelId="{D72EFBEE-F679-40F8-AF89-DA1AFF7129C5}" type="pres">
      <dgm:prSet presAssocID="{25A76B47-03AE-47C5-BC10-C31E3A97ED41}" presName="childShape" presStyleCnt="0"/>
      <dgm:spPr/>
    </dgm:pt>
    <dgm:pt modelId="{DF398DB8-0963-4DD7-BD2A-4D0D81BB3575}" type="pres">
      <dgm:prSet presAssocID="{0E36E2F3-29B4-4151-A6B0-3FD06231D31F}" presName="root" presStyleCnt="0"/>
      <dgm:spPr/>
    </dgm:pt>
    <dgm:pt modelId="{6A80CCE3-B500-4678-8513-945EB0C3F96E}" type="pres">
      <dgm:prSet presAssocID="{0E36E2F3-29B4-4151-A6B0-3FD06231D31F}" presName="rootComposite" presStyleCnt="0"/>
      <dgm:spPr/>
    </dgm:pt>
    <dgm:pt modelId="{7ECFA92C-DC88-4534-9322-71AC11BDD659}" type="pres">
      <dgm:prSet presAssocID="{0E36E2F3-29B4-4151-A6B0-3FD06231D31F}" presName="rootText" presStyleLbl="node1" presStyleIdx="4" presStyleCnt="5" custLinFactX="-152046" custLinFactY="150466" custLinFactNeighborX="-200000" custLinFactNeighborY="200000"/>
      <dgm:spPr/>
    </dgm:pt>
    <dgm:pt modelId="{F1FDE9EB-F6B4-4305-8466-E937E879AB53}" type="pres">
      <dgm:prSet presAssocID="{0E36E2F3-29B4-4151-A6B0-3FD06231D31F}" presName="rootConnector" presStyleLbl="node1" presStyleIdx="4" presStyleCnt="5"/>
      <dgm:spPr/>
    </dgm:pt>
    <dgm:pt modelId="{098D199B-5D47-42C4-8297-DE0BFD952EF4}" type="pres">
      <dgm:prSet presAssocID="{0E36E2F3-29B4-4151-A6B0-3FD06231D31F}" presName="childShape" presStyleCnt="0"/>
      <dgm:spPr/>
    </dgm:pt>
  </dgm:ptLst>
  <dgm:cxnLst>
    <dgm:cxn modelId="{2BF9D91D-1D9E-4AA0-A838-5A94A6D940F9}" type="presOf" srcId="{EE14EEE3-210D-406C-8B89-C7562231B008}" destId="{5FD1F34A-9514-4B53-B494-F6AC12D8ABF5}" srcOrd="1" destOrd="0" presId="urn:microsoft.com/office/officeart/2005/8/layout/hierarchy3"/>
    <dgm:cxn modelId="{F147BE28-CDA4-45C1-A114-1E6FC2762F43}" srcId="{63C27789-EC03-4B84-950F-7B32C899127F}" destId="{0E36E2F3-29B4-4151-A6B0-3FD06231D31F}" srcOrd="4" destOrd="0" parTransId="{227E2E3D-90ED-4232-B0A0-9F8BC4D57B10}" sibTransId="{2D267E4F-4187-4DE4-AE4F-9E922635EE15}"/>
    <dgm:cxn modelId="{CEEF3F3E-8490-4EE2-9510-B82E93B099DC}" type="presOf" srcId="{EE14EEE3-210D-406C-8B89-C7562231B008}" destId="{F1B7753D-7319-4C7D-97CC-7FC32A3E8C74}" srcOrd="0" destOrd="0" presId="urn:microsoft.com/office/officeart/2005/8/layout/hierarchy3"/>
    <dgm:cxn modelId="{C854245E-A1FF-4ADC-BF65-D91EDB6C7AF4}" type="presOf" srcId="{04238859-9717-45BD-BBD8-0252A8DE12CA}" destId="{25103823-AD92-4D4E-94F0-A3641AB351FA}" srcOrd="0" destOrd="0" presId="urn:microsoft.com/office/officeart/2005/8/layout/hierarchy3"/>
    <dgm:cxn modelId="{E1D36B56-54D5-4ABD-8AF5-1704926DAEC7}" srcId="{63C27789-EC03-4B84-950F-7B32C899127F}" destId="{04238859-9717-45BD-BBD8-0252A8DE12CA}" srcOrd="1" destOrd="0" parTransId="{07838FE0-F2F4-4B2B-9B9F-5F132DB647CA}" sibTransId="{7437FDC2-9C9F-4552-9DB4-421823B0B0E2}"/>
    <dgm:cxn modelId="{50FABA7F-174C-4BB5-B933-303196AC9001}" type="presOf" srcId="{0E36E2F3-29B4-4151-A6B0-3FD06231D31F}" destId="{F1FDE9EB-F6B4-4305-8466-E937E879AB53}" srcOrd="1" destOrd="0" presId="urn:microsoft.com/office/officeart/2005/8/layout/hierarchy3"/>
    <dgm:cxn modelId="{E569058C-AC75-4009-88F6-0F6DC695DBCE}" type="presOf" srcId="{25A76B47-03AE-47C5-BC10-C31E3A97ED41}" destId="{74AA7DBD-BD10-4C39-BA40-1B8564DFD05A}" srcOrd="0" destOrd="0" presId="urn:microsoft.com/office/officeart/2005/8/layout/hierarchy3"/>
    <dgm:cxn modelId="{F188699D-BE7D-4CE0-A933-4FD741953104}" srcId="{63C27789-EC03-4B84-950F-7B32C899127F}" destId="{EE14EEE3-210D-406C-8B89-C7562231B008}" srcOrd="2" destOrd="0" parTransId="{D7963F6B-2D88-448F-A6F7-3C0E61B13400}" sibTransId="{F9718715-BAE0-4513-9DDB-736F28967442}"/>
    <dgm:cxn modelId="{16E167AC-F0CD-4C7B-9A00-F70B1CA1C146}" type="presOf" srcId="{037D9707-F84E-435F-AFF9-19F77E829F8A}" destId="{F1D120D3-AC55-4E16-ADD3-CCA5F97C1360}" srcOrd="0" destOrd="0" presId="urn:microsoft.com/office/officeart/2005/8/layout/hierarchy3"/>
    <dgm:cxn modelId="{590E7ECD-725A-4192-AF51-F0345D2AE892}" type="presOf" srcId="{63C27789-EC03-4B84-950F-7B32C899127F}" destId="{3BE3CDE2-0037-46C4-ADD4-5FF9C365F622}" srcOrd="0" destOrd="0" presId="urn:microsoft.com/office/officeart/2005/8/layout/hierarchy3"/>
    <dgm:cxn modelId="{D07623E8-CFFC-422E-BA0F-3B3E6FFB996C}" srcId="{63C27789-EC03-4B84-950F-7B32C899127F}" destId="{037D9707-F84E-435F-AFF9-19F77E829F8A}" srcOrd="0" destOrd="0" parTransId="{4468E66F-8484-4CE8-BBDB-131FE7C4BAE5}" sibTransId="{4B0A5A6F-D0C6-49F9-AC81-327018398076}"/>
    <dgm:cxn modelId="{D62559F3-B0C4-4BDB-BA05-BF609B0688EB}" srcId="{63C27789-EC03-4B84-950F-7B32C899127F}" destId="{25A76B47-03AE-47C5-BC10-C31E3A97ED41}" srcOrd="3" destOrd="0" parTransId="{F7CCE911-3D26-4A44-A09B-75D67A23104E}" sibTransId="{2E18F206-728A-480E-B9EA-F0D228E1CCFE}"/>
    <dgm:cxn modelId="{79E7B5F6-1C9B-4260-8AD1-2CF050454511}" type="presOf" srcId="{04238859-9717-45BD-BBD8-0252A8DE12CA}" destId="{CA458D56-515F-409A-AB25-828556E81771}" srcOrd="1" destOrd="0" presId="urn:microsoft.com/office/officeart/2005/8/layout/hierarchy3"/>
    <dgm:cxn modelId="{4BE17FFC-76C2-4DAF-BE5D-63989DD59748}" type="presOf" srcId="{0E36E2F3-29B4-4151-A6B0-3FD06231D31F}" destId="{7ECFA92C-DC88-4534-9322-71AC11BDD659}" srcOrd="0" destOrd="0" presId="urn:microsoft.com/office/officeart/2005/8/layout/hierarchy3"/>
    <dgm:cxn modelId="{AE5590FE-9D21-4C13-A71A-6F4EBE5831F3}" type="presOf" srcId="{037D9707-F84E-435F-AFF9-19F77E829F8A}" destId="{463140B9-0FF9-4130-81BB-05B326C1A9A4}" srcOrd="1" destOrd="0" presId="urn:microsoft.com/office/officeart/2005/8/layout/hierarchy3"/>
    <dgm:cxn modelId="{F46B14FF-D3AE-452B-B278-C8E20ED0A9F5}" type="presOf" srcId="{25A76B47-03AE-47C5-BC10-C31E3A97ED41}" destId="{01A48B11-12FD-4EEB-855D-F948A0561458}" srcOrd="1" destOrd="0" presId="urn:microsoft.com/office/officeart/2005/8/layout/hierarchy3"/>
    <dgm:cxn modelId="{563F0D00-8D05-4758-B175-0DC4054F73E3}" type="presParOf" srcId="{3BE3CDE2-0037-46C4-ADD4-5FF9C365F622}" destId="{7A6AAF04-573F-4351-927F-B45BFCF9821E}" srcOrd="0" destOrd="0" presId="urn:microsoft.com/office/officeart/2005/8/layout/hierarchy3"/>
    <dgm:cxn modelId="{EAD8590A-FE79-4537-AEFB-10AD7F721DB1}" type="presParOf" srcId="{7A6AAF04-573F-4351-927F-B45BFCF9821E}" destId="{6D9EDA44-80DC-4292-BD8D-06333F32A6AA}" srcOrd="0" destOrd="0" presId="urn:microsoft.com/office/officeart/2005/8/layout/hierarchy3"/>
    <dgm:cxn modelId="{C33A0FA0-B1A5-41C2-9D6D-6E405B02C5C7}" type="presParOf" srcId="{6D9EDA44-80DC-4292-BD8D-06333F32A6AA}" destId="{F1D120D3-AC55-4E16-ADD3-CCA5F97C1360}" srcOrd="0" destOrd="0" presId="urn:microsoft.com/office/officeart/2005/8/layout/hierarchy3"/>
    <dgm:cxn modelId="{57F745A4-0CB1-4BC5-8A61-13BBCB54F874}" type="presParOf" srcId="{6D9EDA44-80DC-4292-BD8D-06333F32A6AA}" destId="{463140B9-0FF9-4130-81BB-05B326C1A9A4}" srcOrd="1" destOrd="0" presId="urn:microsoft.com/office/officeart/2005/8/layout/hierarchy3"/>
    <dgm:cxn modelId="{04303D2E-F831-47A5-89AF-C59A18741E77}" type="presParOf" srcId="{7A6AAF04-573F-4351-927F-B45BFCF9821E}" destId="{CCF592C5-DAB9-44B4-A398-E3DBEEBE3E8C}" srcOrd="1" destOrd="0" presId="urn:microsoft.com/office/officeart/2005/8/layout/hierarchy3"/>
    <dgm:cxn modelId="{8962B520-ED87-40C3-8765-264640A1DF42}" type="presParOf" srcId="{3BE3CDE2-0037-46C4-ADD4-5FF9C365F622}" destId="{0D0D32D1-D630-439D-B6E7-0B79C7DDD058}" srcOrd="1" destOrd="0" presId="urn:microsoft.com/office/officeart/2005/8/layout/hierarchy3"/>
    <dgm:cxn modelId="{17652D35-B8BB-4259-9526-43D32C45B74C}" type="presParOf" srcId="{0D0D32D1-D630-439D-B6E7-0B79C7DDD058}" destId="{A17D45EE-C5B2-40FA-BBA6-1FA0B34D9458}" srcOrd="0" destOrd="0" presId="urn:microsoft.com/office/officeart/2005/8/layout/hierarchy3"/>
    <dgm:cxn modelId="{022CA503-4039-4258-BD99-0DFDED4153DB}" type="presParOf" srcId="{A17D45EE-C5B2-40FA-BBA6-1FA0B34D9458}" destId="{25103823-AD92-4D4E-94F0-A3641AB351FA}" srcOrd="0" destOrd="0" presId="urn:microsoft.com/office/officeart/2005/8/layout/hierarchy3"/>
    <dgm:cxn modelId="{A179A7CB-5EFC-4C32-A69C-FDBDA01C4D97}" type="presParOf" srcId="{A17D45EE-C5B2-40FA-BBA6-1FA0B34D9458}" destId="{CA458D56-515F-409A-AB25-828556E81771}" srcOrd="1" destOrd="0" presId="urn:microsoft.com/office/officeart/2005/8/layout/hierarchy3"/>
    <dgm:cxn modelId="{D69C96B1-307D-4B81-8BD8-4281E2B2F06D}" type="presParOf" srcId="{0D0D32D1-D630-439D-B6E7-0B79C7DDD058}" destId="{175166AB-9AA0-4F9B-BE54-30A244F69BAB}" srcOrd="1" destOrd="0" presId="urn:microsoft.com/office/officeart/2005/8/layout/hierarchy3"/>
    <dgm:cxn modelId="{69AB7330-99AB-4C17-85C5-539C326887ED}" type="presParOf" srcId="{3BE3CDE2-0037-46C4-ADD4-5FF9C365F622}" destId="{606EF730-A070-41B0-983F-0FD45B9995AC}" srcOrd="2" destOrd="0" presId="urn:microsoft.com/office/officeart/2005/8/layout/hierarchy3"/>
    <dgm:cxn modelId="{F811CC22-1053-4A68-9EDA-825CC9F1226C}" type="presParOf" srcId="{606EF730-A070-41B0-983F-0FD45B9995AC}" destId="{0359DF7C-9FA0-4C37-8D22-4109A1F1DFA1}" srcOrd="0" destOrd="0" presId="urn:microsoft.com/office/officeart/2005/8/layout/hierarchy3"/>
    <dgm:cxn modelId="{74D19AC7-E62B-45EB-83F7-C8EDA004ED30}" type="presParOf" srcId="{0359DF7C-9FA0-4C37-8D22-4109A1F1DFA1}" destId="{F1B7753D-7319-4C7D-97CC-7FC32A3E8C74}" srcOrd="0" destOrd="0" presId="urn:microsoft.com/office/officeart/2005/8/layout/hierarchy3"/>
    <dgm:cxn modelId="{F0EE2349-7E47-4B2F-A559-7270387B0499}" type="presParOf" srcId="{0359DF7C-9FA0-4C37-8D22-4109A1F1DFA1}" destId="{5FD1F34A-9514-4B53-B494-F6AC12D8ABF5}" srcOrd="1" destOrd="0" presId="urn:microsoft.com/office/officeart/2005/8/layout/hierarchy3"/>
    <dgm:cxn modelId="{711C824E-841C-41B9-9BF0-CB70F316EA70}" type="presParOf" srcId="{606EF730-A070-41B0-983F-0FD45B9995AC}" destId="{20653BF7-7A9D-4886-92D9-CF54FB965DBB}" srcOrd="1" destOrd="0" presId="urn:microsoft.com/office/officeart/2005/8/layout/hierarchy3"/>
    <dgm:cxn modelId="{BA9CDC19-5815-414D-B5EE-E5F14C058B79}" type="presParOf" srcId="{3BE3CDE2-0037-46C4-ADD4-5FF9C365F622}" destId="{787168C1-EC13-4A67-AFB8-3091BF782B00}" srcOrd="3" destOrd="0" presId="urn:microsoft.com/office/officeart/2005/8/layout/hierarchy3"/>
    <dgm:cxn modelId="{76A9F1D5-D349-4188-9B10-C63DC116B1AE}" type="presParOf" srcId="{787168C1-EC13-4A67-AFB8-3091BF782B00}" destId="{7FBDB871-05EE-45CE-B5D1-7B5E84F168C7}" srcOrd="0" destOrd="0" presId="urn:microsoft.com/office/officeart/2005/8/layout/hierarchy3"/>
    <dgm:cxn modelId="{23161EA2-8452-4162-8844-E093CDE4196A}" type="presParOf" srcId="{7FBDB871-05EE-45CE-B5D1-7B5E84F168C7}" destId="{74AA7DBD-BD10-4C39-BA40-1B8564DFD05A}" srcOrd="0" destOrd="0" presId="urn:microsoft.com/office/officeart/2005/8/layout/hierarchy3"/>
    <dgm:cxn modelId="{7AF23B39-85B4-468B-B8F0-DFBDA982CB22}" type="presParOf" srcId="{7FBDB871-05EE-45CE-B5D1-7B5E84F168C7}" destId="{01A48B11-12FD-4EEB-855D-F948A0561458}" srcOrd="1" destOrd="0" presId="urn:microsoft.com/office/officeart/2005/8/layout/hierarchy3"/>
    <dgm:cxn modelId="{BE9A7DCE-A5AD-402A-95E3-D412ED18A4A0}" type="presParOf" srcId="{787168C1-EC13-4A67-AFB8-3091BF782B00}" destId="{D72EFBEE-F679-40F8-AF89-DA1AFF7129C5}" srcOrd="1" destOrd="0" presId="urn:microsoft.com/office/officeart/2005/8/layout/hierarchy3"/>
    <dgm:cxn modelId="{67ED6C60-38BD-41CA-9F06-D1A7EF6A0DF6}" type="presParOf" srcId="{3BE3CDE2-0037-46C4-ADD4-5FF9C365F622}" destId="{DF398DB8-0963-4DD7-BD2A-4D0D81BB3575}" srcOrd="4" destOrd="0" presId="urn:microsoft.com/office/officeart/2005/8/layout/hierarchy3"/>
    <dgm:cxn modelId="{456B1678-9D87-4BFE-A063-2BD9A00ACF5D}" type="presParOf" srcId="{DF398DB8-0963-4DD7-BD2A-4D0D81BB3575}" destId="{6A80CCE3-B500-4678-8513-945EB0C3F96E}" srcOrd="0" destOrd="0" presId="urn:microsoft.com/office/officeart/2005/8/layout/hierarchy3"/>
    <dgm:cxn modelId="{66F3A8EA-CA01-43EB-9EEC-F2E149D282FB}" type="presParOf" srcId="{6A80CCE3-B500-4678-8513-945EB0C3F96E}" destId="{7ECFA92C-DC88-4534-9322-71AC11BDD659}" srcOrd="0" destOrd="0" presId="urn:microsoft.com/office/officeart/2005/8/layout/hierarchy3"/>
    <dgm:cxn modelId="{56DD9067-5B3F-4196-ACFF-90CD9599549F}" type="presParOf" srcId="{6A80CCE3-B500-4678-8513-945EB0C3F96E}" destId="{F1FDE9EB-F6B4-4305-8466-E937E879AB53}" srcOrd="1" destOrd="0" presId="urn:microsoft.com/office/officeart/2005/8/layout/hierarchy3"/>
    <dgm:cxn modelId="{C9DE1704-6C1E-4ADB-AC51-0924E0A074FB}" type="presParOf" srcId="{DF398DB8-0963-4DD7-BD2A-4D0D81BB3575}" destId="{098D199B-5D47-42C4-8297-DE0BFD952EF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120D3-AC55-4E16-ADD3-CCA5F97C1360}">
      <dsp:nvSpPr>
        <dsp:cNvPr id="0" name=""/>
        <dsp:cNvSpPr/>
      </dsp:nvSpPr>
      <dsp:spPr>
        <a:xfrm>
          <a:off x="666527" y="2275255"/>
          <a:ext cx="1594222" cy="797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애매한 공강이 있을 경우</a:t>
          </a:r>
          <a:endParaRPr lang="en-US" sz="1600" kern="1200" dirty="0"/>
        </a:p>
      </dsp:txBody>
      <dsp:txXfrm>
        <a:off x="689874" y="2298602"/>
        <a:ext cx="1547528" cy="750417"/>
      </dsp:txXfrm>
    </dsp:sp>
    <dsp:sp modelId="{25103823-AD92-4D4E-94F0-A3641AB351FA}">
      <dsp:nvSpPr>
        <dsp:cNvPr id="0" name=""/>
        <dsp:cNvSpPr/>
      </dsp:nvSpPr>
      <dsp:spPr>
        <a:xfrm>
          <a:off x="2990345" y="2275255"/>
          <a:ext cx="1594222" cy="797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</a:t>
          </a:r>
          <a:r>
            <a:rPr lang="en-US" sz="1600" b="1" kern="1200" dirty="0"/>
            <a:t>20~3</a:t>
          </a:r>
          <a:r>
            <a:rPr lang="en-US" sz="1600" kern="1200" dirty="0"/>
            <a:t>0</a:t>
          </a:r>
          <a:r>
            <a:rPr lang="ko-KR" sz="1600" kern="1200" dirty="0"/>
            <a:t>분 정도 일찍 끝났을 경우</a:t>
          </a:r>
          <a:endParaRPr lang="en-US" sz="1600" kern="1200" dirty="0"/>
        </a:p>
      </dsp:txBody>
      <dsp:txXfrm>
        <a:off x="3013692" y="2298602"/>
        <a:ext cx="1547528" cy="750417"/>
      </dsp:txXfrm>
    </dsp:sp>
    <dsp:sp modelId="{F1B7753D-7319-4C7D-97CC-7FC32A3E8C74}">
      <dsp:nvSpPr>
        <dsp:cNvPr id="0" name=""/>
        <dsp:cNvSpPr/>
      </dsp:nvSpPr>
      <dsp:spPr>
        <a:xfrm>
          <a:off x="5265237" y="2167031"/>
          <a:ext cx="1709229" cy="10171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있는 강의실이 아직 강의중이라 기다리는 경우</a:t>
          </a:r>
          <a:endParaRPr lang="en-US" sz="1600" kern="1200" dirty="0"/>
        </a:p>
      </dsp:txBody>
      <dsp:txXfrm>
        <a:off x="5295027" y="2196821"/>
        <a:ext cx="1649649" cy="957542"/>
      </dsp:txXfrm>
    </dsp:sp>
    <dsp:sp modelId="{74AA7DBD-BD10-4C39-BA40-1B8564DFD05A}">
      <dsp:nvSpPr>
        <dsp:cNvPr id="0" name=""/>
        <dsp:cNvSpPr/>
      </dsp:nvSpPr>
      <dsp:spPr>
        <a:xfrm>
          <a:off x="2693469" y="4130659"/>
          <a:ext cx="2051174" cy="101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1. </a:t>
          </a:r>
          <a:r>
            <a:rPr lang="ko-KR" altLang="en-US" sz="1400" kern="1200" dirty="0"/>
            <a:t>각 층의 라운지에 있기에는 자리가 부족</a:t>
          </a:r>
          <a:r>
            <a:rPr lang="en-US" altLang="ko-KR" sz="1400" kern="1200" dirty="0"/>
            <a:t>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</a:t>
          </a:r>
          <a:r>
            <a:rPr lang="ko-KR" altLang="en-US" sz="1400" kern="1200" dirty="0"/>
            <a:t>타 휴게공간과 먼 거리</a:t>
          </a:r>
          <a:endParaRPr lang="en-US" altLang="ko-KR" sz="1400" kern="1200" dirty="0"/>
        </a:p>
      </dsp:txBody>
      <dsp:txXfrm>
        <a:off x="2723288" y="4160478"/>
        <a:ext cx="1991536" cy="958464"/>
      </dsp:txXfrm>
    </dsp:sp>
    <dsp:sp modelId="{7ECFA92C-DC88-4534-9322-71AC11BDD659}">
      <dsp:nvSpPr>
        <dsp:cNvPr id="0" name=""/>
        <dsp:cNvSpPr/>
      </dsp:nvSpPr>
      <dsp:spPr>
        <a:xfrm>
          <a:off x="2931853" y="5240091"/>
          <a:ext cx="1594222" cy="7971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</a:t>
          </a:r>
          <a:r>
            <a:rPr lang="ko-KR" altLang="en-US" sz="1400" kern="1200" dirty="0"/>
            <a:t>빈 강의실 낭비</a:t>
          </a:r>
          <a:endParaRPr lang="en-US" altLang="ko-KR" sz="1400" kern="1200" dirty="0"/>
        </a:p>
      </dsp:txBody>
      <dsp:txXfrm>
        <a:off x="2955200" y="5263438"/>
        <a:ext cx="1547528" cy="750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11CFE-70E8-4E71-87C6-73EFBD25B296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350C5-DB4E-4049-AABD-A7E35D937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5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1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0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앱이 알려준 강의실이 실제로 유효한지 다음주에 테스트 해보겠습니다</a:t>
            </a:r>
            <a:r>
              <a:rPr lang="en-US" altLang="ko-KR" dirty="0"/>
              <a:t>. </a:t>
            </a:r>
            <a:r>
              <a:rPr lang="ko-KR" altLang="en-US" dirty="0"/>
              <a:t>그리고 앱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디자인을 개선하겠습니다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6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1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41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0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1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안드로이드 스튜디오를 통해 앱 </a:t>
            </a:r>
            <a:r>
              <a:rPr lang="en-US" altLang="ko-KR" dirty="0" err="1"/>
              <a:t>ui</a:t>
            </a:r>
            <a:r>
              <a:rPr lang="ko-KR" altLang="en-US" dirty="0"/>
              <a:t>를 통해 사용자로부터 필요한 </a:t>
            </a:r>
            <a:r>
              <a:rPr lang="en-US" altLang="ko-KR" dirty="0"/>
              <a:t>input</a:t>
            </a:r>
            <a:r>
              <a:rPr lang="ko-KR" altLang="en-US" dirty="0"/>
              <a:t>을 전달 받습니다</a:t>
            </a:r>
            <a:r>
              <a:rPr lang="en-US" altLang="ko-KR" dirty="0"/>
              <a:t>. Input</a:t>
            </a:r>
            <a:r>
              <a:rPr lang="ko-KR" altLang="en-US" dirty="0"/>
              <a:t>으로는 현재 위치와 가장 가까운 강의실이나 계단</a:t>
            </a:r>
            <a:r>
              <a:rPr lang="en-US" altLang="ko-KR" dirty="0"/>
              <a:t>, </a:t>
            </a:r>
            <a:r>
              <a:rPr lang="ko-KR" altLang="en-US" dirty="0"/>
              <a:t>엘리베이터 등과 같은 노드들과 몇 시간을 사용할 것인지를 정할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현재 시간과 요일은 시스템 함수를 통해 가져옵니다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Csv</a:t>
            </a:r>
            <a:r>
              <a:rPr lang="ko-KR" altLang="en-US" dirty="0"/>
              <a:t>파일을 통해 강의실이 해당 시간에  비어 있는지 여부와 노드와 노드 사이의 이동시간을 받아와 </a:t>
            </a:r>
            <a:r>
              <a:rPr lang="en-US" altLang="ko-KR" dirty="0"/>
              <a:t>dynamic graph</a:t>
            </a:r>
            <a:r>
              <a:rPr lang="ko-KR" altLang="en-US" dirty="0"/>
              <a:t>를 구현합니다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다익스트라</a:t>
            </a:r>
            <a:r>
              <a:rPr lang="ko-KR" altLang="en-US" dirty="0"/>
              <a:t> 알고리즘을 통해서 현재 위치에서 해당 노드들까지의 최단거리를 업데이트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중 강의실 목록을 뽑아내고 그것들을 내림차순으로 </a:t>
            </a:r>
            <a:r>
              <a:rPr lang="en-US" altLang="ko-KR" dirty="0" err="1"/>
              <a:t>sortin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Sorting</a:t>
            </a:r>
            <a:r>
              <a:rPr lang="ko-KR" altLang="en-US" dirty="0"/>
              <a:t>된 리스트 중에서 가장 가까운 노드가 사용자가 쓸 시간만큼 비어 있는 지 확인 후 맞을 시 그 강의실을 사용자에게 </a:t>
            </a:r>
            <a:r>
              <a:rPr lang="en-US" altLang="ko-KR" dirty="0"/>
              <a:t>path</a:t>
            </a:r>
            <a:r>
              <a:rPr lang="ko-KR" altLang="en-US" dirty="0"/>
              <a:t>와 함께 알려줍니다</a:t>
            </a:r>
            <a:r>
              <a:rPr lang="en-US" altLang="ko-KR" dirty="0"/>
              <a:t>. </a:t>
            </a:r>
            <a:r>
              <a:rPr lang="ko-KR" altLang="en-US" dirty="0"/>
              <a:t>틀렸을 시 다음 노드를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25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함수와 </a:t>
            </a:r>
            <a:r>
              <a:rPr lang="en-US" altLang="ko-KR" dirty="0"/>
              <a:t>calendar </a:t>
            </a:r>
            <a:r>
              <a:rPr lang="ko-KR" altLang="en-US" dirty="0"/>
              <a:t>함수를 이용하여 현재 시간과 요일을 가져옵니다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8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Csv</a:t>
            </a:r>
            <a:r>
              <a:rPr lang="ko-KR" altLang="en-US" dirty="0"/>
              <a:t>에서 데이터를 가져와 강의실인 지 아닌 지 확인하고 강의실이면 강의실 명</a:t>
            </a:r>
            <a:r>
              <a:rPr lang="en-US" altLang="ko-KR" dirty="0"/>
              <a:t>, </a:t>
            </a:r>
            <a:r>
              <a:rPr lang="ko-KR" altLang="en-US" dirty="0"/>
              <a:t>비어 있는 </a:t>
            </a:r>
            <a:r>
              <a:rPr lang="ko-KR" altLang="en-US" dirty="0" err="1"/>
              <a:t>시간를</a:t>
            </a:r>
            <a:r>
              <a:rPr lang="ko-KR" altLang="en-US" dirty="0"/>
              <a:t> 파악합니다</a:t>
            </a:r>
            <a:r>
              <a:rPr lang="en-US" altLang="ko-KR" dirty="0"/>
              <a:t>. </a:t>
            </a:r>
            <a:r>
              <a:rPr lang="ko-KR" altLang="en-US" dirty="0"/>
              <a:t>그리고 연결정보에 따라 노드들을 연결해 </a:t>
            </a:r>
            <a:r>
              <a:rPr lang="en-US" altLang="ko-KR" dirty="0"/>
              <a:t>dynamic</a:t>
            </a:r>
            <a:r>
              <a:rPr lang="ko-KR" altLang="en-US" dirty="0"/>
              <a:t>하게 </a:t>
            </a:r>
            <a:r>
              <a:rPr lang="en-US" altLang="ko-KR" dirty="0"/>
              <a:t>graph</a:t>
            </a:r>
            <a:r>
              <a:rPr lang="ko-KR" altLang="en-US" dirty="0"/>
              <a:t>를 형성합니다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6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다익스트라</a:t>
            </a:r>
            <a:r>
              <a:rPr lang="ko-KR" altLang="en-US" dirty="0"/>
              <a:t> 알고리즘을 이용해 </a:t>
            </a:r>
            <a:r>
              <a:rPr lang="ko-KR" altLang="en-US" dirty="0" err="1"/>
              <a:t>엣지들을</a:t>
            </a:r>
            <a:r>
              <a:rPr lang="ko-KR" altLang="en-US" dirty="0"/>
              <a:t> 조회하면서 갈 수 있는 거리를 업데이트합니다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거리에 따라 내림차순으로 </a:t>
            </a:r>
            <a:r>
              <a:rPr lang="ko-KR" altLang="en-US" dirty="0" err="1"/>
              <a:t>정열한</a:t>
            </a:r>
            <a:r>
              <a:rPr lang="ko-KR" altLang="en-US" dirty="0"/>
              <a:t> 해 가장 빠른 곳에 위치한 강의실을 찾습니다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1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8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자료구조와 설계</a:t>
            </a:r>
            <a:br>
              <a:rPr lang="en-US" altLang="ko-KR" dirty="0"/>
            </a:br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en-US" altLang="ko-KR" dirty="0"/>
              <a:t>Presentation</a:t>
            </a:r>
            <a:br>
              <a:rPr lang="en-US" altLang="ko-KR" sz="2000" dirty="0"/>
            </a:br>
            <a:r>
              <a:rPr lang="en-US" altLang="ko-KR" sz="3600" dirty="0"/>
              <a:t>Team : Standing Comedy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5378" y="4364129"/>
            <a:ext cx="6987645" cy="212075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20175532  </a:t>
            </a:r>
            <a:r>
              <a:rPr lang="ko-KR" altLang="en-US" dirty="0"/>
              <a:t>신동진</a:t>
            </a:r>
            <a:endParaRPr lang="en-US" altLang="ko-KR" dirty="0"/>
          </a:p>
          <a:p>
            <a:r>
              <a:rPr lang="en-US" altLang="ko-KR" sz="2000" dirty="0"/>
              <a:t>20140661  </a:t>
            </a:r>
            <a:r>
              <a:rPr lang="ko-KR" altLang="en-US" sz="2000" dirty="0" err="1"/>
              <a:t>신주환</a:t>
            </a:r>
            <a:endParaRPr lang="en-US" altLang="ko-KR" sz="2000" dirty="0"/>
          </a:p>
          <a:p>
            <a:r>
              <a:rPr lang="en-US" altLang="ko-KR" sz="2000" dirty="0"/>
              <a:t>20146136  </a:t>
            </a:r>
            <a:r>
              <a:rPr lang="ko-KR" altLang="en-US" sz="2000" dirty="0" err="1"/>
              <a:t>오준오</a:t>
            </a:r>
            <a:endParaRPr lang="en-US" altLang="ko-KR" sz="2000" dirty="0"/>
          </a:p>
          <a:p>
            <a:r>
              <a:rPr lang="en-US" altLang="ko-KR" sz="2000" dirty="0"/>
              <a:t>20141001  </a:t>
            </a:r>
            <a:r>
              <a:rPr lang="ko-KR" altLang="en-US" sz="2000" dirty="0"/>
              <a:t>이지호</a:t>
            </a:r>
            <a:endParaRPr lang="en-US" altLang="ko-KR" sz="2000" dirty="0"/>
          </a:p>
          <a:p>
            <a:r>
              <a:rPr lang="en-US" altLang="ko-KR" sz="2000" dirty="0"/>
              <a:t>20141405  </a:t>
            </a:r>
            <a:r>
              <a:rPr lang="ko-KR" altLang="en-US" sz="2000" dirty="0" err="1"/>
              <a:t>최형준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Problem Solving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209926"/>
            <a:ext cx="8153400" cy="1752598"/>
          </a:xfrm>
        </p:spPr>
        <p:txBody>
          <a:bodyPr>
            <a:normAutofit/>
          </a:bodyPr>
          <a:lstStyle/>
          <a:p>
            <a:r>
              <a:rPr lang="en-US" altLang="ko-KR" dirty="0"/>
              <a:t>Structure of Graph</a:t>
            </a:r>
          </a:p>
          <a:p>
            <a:r>
              <a:rPr lang="en-US" altLang="ko-KR" dirty="0"/>
              <a:t>Proper User Interaction</a:t>
            </a:r>
          </a:p>
          <a:p>
            <a:r>
              <a:rPr lang="en-US" altLang="ko-KR" dirty="0"/>
              <a:t>Finding a fastest path to reach the free seat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14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121058" y="1702501"/>
            <a:ext cx="5548974" cy="1897380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21058" y="3893820"/>
            <a:ext cx="5548974" cy="1897380"/>
          </a:xfrm>
          <a:prstGeom prst="rect">
            <a:avLst/>
          </a:prstGeom>
          <a:blipFill dpi="0" rotWithShape="1">
            <a:blip r:embed="rId3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285FE-D031-42E9-A606-1D321E0C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86" y="1560514"/>
            <a:ext cx="3333495" cy="587219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Structure of Graph</a:t>
            </a:r>
            <a:endParaRPr lang="ko-KR" altLang="en-US" sz="28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FC0AA8-907E-44BE-AA3D-E12D89F9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12019"/>
            <a:ext cx="4649386" cy="3379182"/>
          </a:xfrm>
        </p:spPr>
        <p:txBody>
          <a:bodyPr anchor="t">
            <a:normAutofit/>
          </a:bodyPr>
          <a:lstStyle/>
          <a:p>
            <a:r>
              <a:rPr lang="en-US" altLang="ko-KR" sz="1800" dirty="0"/>
              <a:t>2D Graph</a:t>
            </a:r>
          </a:p>
          <a:p>
            <a:r>
              <a:rPr lang="en-US" altLang="ko-KR" sz="1800" dirty="0"/>
              <a:t>Node : classroom, elevators, stairs, bridges</a:t>
            </a:r>
          </a:p>
          <a:p>
            <a:r>
              <a:rPr lang="en-US" altLang="ko-KR" sz="1800" dirty="0"/>
              <a:t>Floor movement is only possible through stairs or elevator.</a:t>
            </a:r>
          </a:p>
          <a:p>
            <a:endParaRPr lang="en-US" altLang="ko-KR" sz="1800" dirty="0"/>
          </a:p>
          <a:p>
            <a:r>
              <a:rPr lang="en-US" altLang="ko-KR" sz="1800" dirty="0"/>
              <a:t>Each elevators is separated into one of A, B, C areas.</a:t>
            </a:r>
          </a:p>
        </p:txBody>
      </p:sp>
      <p:sp>
        <p:nvSpPr>
          <p:cNvPr id="4" name="타원 3"/>
          <p:cNvSpPr/>
          <p:nvPr/>
        </p:nvSpPr>
        <p:spPr>
          <a:xfrm>
            <a:off x="8246890" y="1878803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655270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033682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553565" y="193458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035253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016112" y="222043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370875" y="2920399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693715" y="2903520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537342" y="3197461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01336" y="3187108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468319" y="325219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024805" y="3212723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822591" y="285636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9037" y="284221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81327" y="320523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480496" y="220177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930696" y="241201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877594" y="444942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624522" y="513435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909772" y="5131404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832541" y="5427246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330943" y="445363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039091" y="4785894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>
            <a:endCxn id="49" idx="1"/>
          </p:cNvCxnSpPr>
          <p:nvPr/>
        </p:nvCxnSpPr>
        <p:spPr>
          <a:xfrm flipH="1">
            <a:off x="7842596" y="3286796"/>
            <a:ext cx="73025" cy="21498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22" idx="4"/>
            <a:endCxn id="40" idx="0"/>
          </p:cNvCxnSpPr>
          <p:nvPr/>
        </p:nvCxnSpPr>
        <p:spPr>
          <a:xfrm flipH="1">
            <a:off x="7911923" y="2284512"/>
            <a:ext cx="138518" cy="21649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3" idx="4"/>
            <a:endCxn id="50" idx="0"/>
          </p:cNvCxnSpPr>
          <p:nvPr/>
        </p:nvCxnSpPr>
        <p:spPr>
          <a:xfrm flipH="1">
            <a:off x="8365272" y="2265852"/>
            <a:ext cx="149553" cy="218778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34" idx="4"/>
            <a:endCxn id="51" idx="0"/>
          </p:cNvCxnSpPr>
          <p:nvPr/>
        </p:nvCxnSpPr>
        <p:spPr>
          <a:xfrm flipH="1">
            <a:off x="8073420" y="2476098"/>
            <a:ext cx="891605" cy="230979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30" idx="4"/>
            <a:endCxn id="47" idx="0"/>
          </p:cNvCxnSpPr>
          <p:nvPr/>
        </p:nvCxnSpPr>
        <p:spPr>
          <a:xfrm flipH="1">
            <a:off x="9658851" y="2920447"/>
            <a:ext cx="198069" cy="22139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31" idx="4"/>
            <a:endCxn id="48" idx="0"/>
          </p:cNvCxnSpPr>
          <p:nvPr/>
        </p:nvCxnSpPr>
        <p:spPr>
          <a:xfrm flipH="1">
            <a:off x="9944101" y="2906298"/>
            <a:ext cx="209265" cy="222510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202" idx="3"/>
            <a:endCxn id="34" idx="0"/>
          </p:cNvCxnSpPr>
          <p:nvPr/>
        </p:nvCxnSpPr>
        <p:spPr>
          <a:xfrm flipH="1">
            <a:off x="8965025" y="2243088"/>
            <a:ext cx="69835" cy="16893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29" idx="6"/>
            <a:endCxn id="25" idx="2"/>
          </p:cNvCxnSpPr>
          <p:nvPr/>
        </p:nvCxnSpPr>
        <p:spPr>
          <a:xfrm flipV="1">
            <a:off x="9093462" y="3229501"/>
            <a:ext cx="443880" cy="1526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32" idx="6"/>
            <a:endCxn id="28" idx="2"/>
          </p:cNvCxnSpPr>
          <p:nvPr/>
        </p:nvCxnSpPr>
        <p:spPr>
          <a:xfrm>
            <a:off x="7949984" y="3237277"/>
            <a:ext cx="518335" cy="4695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32" idx="7"/>
            <a:endCxn id="23" idx="3"/>
          </p:cNvCxnSpPr>
          <p:nvPr/>
        </p:nvCxnSpPr>
        <p:spPr>
          <a:xfrm flipV="1">
            <a:off x="7939929" y="2975095"/>
            <a:ext cx="441001" cy="23952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23" idx="6"/>
            <a:endCxn id="24" idx="2"/>
          </p:cNvCxnSpPr>
          <p:nvPr/>
        </p:nvCxnSpPr>
        <p:spPr>
          <a:xfrm flipV="1">
            <a:off x="8439532" y="2935560"/>
            <a:ext cx="254183" cy="1687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24" idx="6"/>
            <a:endCxn id="171" idx="2"/>
          </p:cNvCxnSpPr>
          <p:nvPr/>
        </p:nvCxnSpPr>
        <p:spPr>
          <a:xfrm>
            <a:off x="8762372" y="2935560"/>
            <a:ext cx="24939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28" idx="6"/>
            <a:endCxn id="29" idx="2"/>
          </p:cNvCxnSpPr>
          <p:nvPr/>
        </p:nvCxnSpPr>
        <p:spPr>
          <a:xfrm flipV="1">
            <a:off x="8536976" y="3244763"/>
            <a:ext cx="487829" cy="3947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26" idx="0"/>
            <a:endCxn id="30" idx="5"/>
          </p:cNvCxnSpPr>
          <p:nvPr/>
        </p:nvCxnSpPr>
        <p:spPr>
          <a:xfrm flipH="1" flipV="1">
            <a:off x="9881193" y="2911063"/>
            <a:ext cx="154472" cy="27604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26" idx="0"/>
            <a:endCxn id="31" idx="3"/>
          </p:cNvCxnSpPr>
          <p:nvPr/>
        </p:nvCxnSpPr>
        <p:spPr>
          <a:xfrm flipV="1">
            <a:off x="10035665" y="2896914"/>
            <a:ext cx="93427" cy="29019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25" idx="6"/>
            <a:endCxn id="26" idx="2"/>
          </p:cNvCxnSpPr>
          <p:nvPr/>
        </p:nvCxnSpPr>
        <p:spPr>
          <a:xfrm flipV="1">
            <a:off x="9605999" y="3219148"/>
            <a:ext cx="395337" cy="1035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/>
          <p:cNvSpPr/>
          <p:nvPr/>
        </p:nvSpPr>
        <p:spPr>
          <a:xfrm>
            <a:off x="9011766" y="2903520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연결선 172"/>
          <p:cNvCxnSpPr>
            <a:stCxn id="171" idx="0"/>
            <a:endCxn id="34" idx="4"/>
          </p:cNvCxnSpPr>
          <p:nvPr/>
        </p:nvCxnSpPr>
        <p:spPr>
          <a:xfrm flipH="1" flipV="1">
            <a:off x="8965025" y="2476098"/>
            <a:ext cx="81070" cy="42742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20" idx="6"/>
            <a:endCxn id="21" idx="2"/>
          </p:cNvCxnSpPr>
          <p:nvPr/>
        </p:nvCxnSpPr>
        <p:spPr>
          <a:xfrm flipV="1">
            <a:off x="9622222" y="1902544"/>
            <a:ext cx="413031" cy="640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stCxn id="18" idx="6"/>
            <a:endCxn id="19" idx="2"/>
          </p:cNvCxnSpPr>
          <p:nvPr/>
        </p:nvCxnSpPr>
        <p:spPr>
          <a:xfrm>
            <a:off x="8723927" y="1902544"/>
            <a:ext cx="30975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4" idx="6"/>
            <a:endCxn id="18" idx="2"/>
          </p:cNvCxnSpPr>
          <p:nvPr/>
        </p:nvCxnSpPr>
        <p:spPr>
          <a:xfrm flipV="1">
            <a:off x="8315547" y="1902544"/>
            <a:ext cx="339723" cy="829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stCxn id="4" idx="3"/>
            <a:endCxn id="22" idx="7"/>
          </p:cNvCxnSpPr>
          <p:nvPr/>
        </p:nvCxnSpPr>
        <p:spPr>
          <a:xfrm flipH="1">
            <a:off x="8074714" y="1933499"/>
            <a:ext cx="182231" cy="29631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stCxn id="19" idx="6"/>
            <a:endCxn id="20" idx="2"/>
          </p:cNvCxnSpPr>
          <p:nvPr/>
        </p:nvCxnSpPr>
        <p:spPr>
          <a:xfrm>
            <a:off x="9102339" y="1902544"/>
            <a:ext cx="451226" cy="640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4" idx="4"/>
            <a:endCxn id="33" idx="1"/>
          </p:cNvCxnSpPr>
          <p:nvPr/>
        </p:nvCxnSpPr>
        <p:spPr>
          <a:xfrm>
            <a:off x="8281219" y="1942883"/>
            <a:ext cx="209332" cy="26827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33" idx="6"/>
            <a:endCxn id="34" idx="2"/>
          </p:cNvCxnSpPr>
          <p:nvPr/>
        </p:nvCxnSpPr>
        <p:spPr>
          <a:xfrm>
            <a:off x="8549153" y="2233812"/>
            <a:ext cx="381543" cy="21024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202" idx="2"/>
            <a:endCxn id="33" idx="6"/>
          </p:cNvCxnSpPr>
          <p:nvPr/>
        </p:nvCxnSpPr>
        <p:spPr>
          <a:xfrm flipH="1">
            <a:off x="8549153" y="2220432"/>
            <a:ext cx="475652" cy="133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타원 201"/>
          <p:cNvSpPr/>
          <p:nvPr/>
        </p:nvSpPr>
        <p:spPr>
          <a:xfrm>
            <a:off x="9024805" y="2188392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/>
          <p:cNvCxnSpPr>
            <a:stCxn id="171" idx="4"/>
            <a:endCxn id="29" idx="0"/>
          </p:cNvCxnSpPr>
          <p:nvPr/>
        </p:nvCxnSpPr>
        <p:spPr>
          <a:xfrm>
            <a:off x="9046095" y="2967600"/>
            <a:ext cx="13039" cy="24512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stCxn id="23" idx="4"/>
            <a:endCxn id="28" idx="0"/>
          </p:cNvCxnSpPr>
          <p:nvPr/>
        </p:nvCxnSpPr>
        <p:spPr>
          <a:xfrm>
            <a:off x="8405204" y="2984479"/>
            <a:ext cx="97444" cy="26771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>
            <a:stCxn id="202" idx="0"/>
            <a:endCxn id="19" idx="4"/>
          </p:cNvCxnSpPr>
          <p:nvPr/>
        </p:nvCxnSpPr>
        <p:spPr>
          <a:xfrm flipV="1">
            <a:off x="9059134" y="1934584"/>
            <a:ext cx="8877" cy="2538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9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168" y="813661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2800" b="1" dirty="0"/>
              <a:t>UI &amp; Storyboard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845" y="1921951"/>
            <a:ext cx="5010149" cy="218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</a:t>
            </a:r>
          </a:p>
          <a:p>
            <a:r>
              <a:rPr lang="en-US" altLang="ko-KR" dirty="0"/>
              <a:t>Time (can get current time)</a:t>
            </a:r>
          </a:p>
          <a:p>
            <a:r>
              <a:rPr lang="en-US" altLang="ko-KR" dirty="0"/>
              <a:t>Current location</a:t>
            </a:r>
          </a:p>
          <a:p>
            <a:r>
              <a:rPr lang="en-US" altLang="ko-KR" dirty="0"/>
              <a:t>Length of free time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 txBox="1">
            <a:spLocks/>
          </p:cNvSpPr>
          <p:nvPr/>
        </p:nvSpPr>
        <p:spPr>
          <a:xfrm>
            <a:off x="2187845" y="4240760"/>
            <a:ext cx="5476067" cy="126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Output</a:t>
            </a:r>
          </a:p>
          <a:p>
            <a:r>
              <a:rPr lang="en-US" altLang="ko-KR" dirty="0"/>
              <a:t>Location of free classroom</a:t>
            </a:r>
          </a:p>
          <a:p>
            <a:r>
              <a:rPr lang="en-US" altLang="ko-KR" dirty="0"/>
              <a:t>Route to get the free classroom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85AD3-10A6-466F-BD53-859E9BD3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4825"/>
            <a:ext cx="2962924" cy="5925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B85DD-9E6B-4D5A-9C1B-3088F97F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064" y="504825"/>
            <a:ext cx="2962924" cy="59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5" y="1952625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Parsing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076575"/>
            <a:ext cx="4331745" cy="280785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conversion</a:t>
            </a:r>
          </a:p>
          <a:p>
            <a:r>
              <a:rPr lang="en-US" altLang="ko-KR" dirty="0"/>
              <a:t>Delete unavailable rooms</a:t>
            </a:r>
          </a:p>
          <a:p>
            <a:r>
              <a:rPr lang="en-US" altLang="ko-KR" dirty="0"/>
              <a:t>Handle lectures that do not fit on an hourly table is treated like taking over an hour.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92" y="1533198"/>
            <a:ext cx="3522577" cy="21492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57" y="4219484"/>
            <a:ext cx="5126246" cy="219430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9101808" y="3742209"/>
            <a:ext cx="144745" cy="418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0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5" y="1952625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Algorithm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076576"/>
            <a:ext cx="4331745" cy="1764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Find an empty classroom with the shortest time among the empty classroom lists.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43" y="4499002"/>
            <a:ext cx="3229379" cy="2226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346" y="1979423"/>
            <a:ext cx="5126246" cy="2194306"/>
          </a:xfrm>
          <a:prstGeom prst="rect">
            <a:avLst/>
          </a:prstGeom>
        </p:spPr>
      </p:pic>
      <p:sp>
        <p:nvSpPr>
          <p:cNvPr id="5" name="굽은 화살표 4"/>
          <p:cNvSpPr/>
          <p:nvPr/>
        </p:nvSpPr>
        <p:spPr>
          <a:xfrm rot="10800000">
            <a:off x="9482082" y="4162971"/>
            <a:ext cx="1667435" cy="1785770"/>
          </a:xfrm>
          <a:prstGeom prst="bentArrow">
            <a:avLst>
              <a:gd name="adj1" fmla="val 10161"/>
              <a:gd name="adj2" fmla="val 20161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7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58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Data</a:t>
            </a:r>
            <a:r>
              <a:rPr lang="ko-KR" altLang="en-US" sz="6000" dirty="0"/>
              <a:t> </a:t>
            </a:r>
            <a:r>
              <a:rPr lang="en-US" altLang="ko-KR" sz="6000" dirty="0"/>
              <a:t>Collection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508" y="2544977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Make an adjacent matrix in CSV file.</a:t>
            </a:r>
          </a:p>
          <a:p>
            <a:r>
              <a:rPr lang="en-US" altLang="ko-KR" dirty="0"/>
              <a:t>Match orders of CSV files.</a:t>
            </a:r>
          </a:p>
        </p:txBody>
      </p:sp>
    </p:spTree>
    <p:extLst>
      <p:ext uri="{BB962C8B-B14F-4D97-AF65-F5344CB8AC3E}">
        <p14:creationId xmlns:p14="http://schemas.microsoft.com/office/powerpoint/2010/main" val="320683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8106198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     Make Adjacent Matrix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8BCA6-FACC-4238-AEE1-81300369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20" y="1690007"/>
            <a:ext cx="8767681" cy="38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7801398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 Match Orders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250" t="26047" r="41501" b="7674"/>
          <a:stretch/>
        </p:blipFill>
        <p:spPr>
          <a:xfrm>
            <a:off x="2038350" y="1771650"/>
            <a:ext cx="3981450" cy="4604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500" t="26279" r="59250" b="7908"/>
          <a:stretch/>
        </p:blipFill>
        <p:spPr>
          <a:xfrm>
            <a:off x="7829550" y="1790700"/>
            <a:ext cx="2762250" cy="4572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115050" y="203835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5050" y="221670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15050" y="239505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15050" y="257340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15050" y="2751762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15050" y="2930115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115050" y="3108468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15050" y="328682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115050" y="3465174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115050" y="3643527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115050" y="382188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15050" y="400023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15050" y="417858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15050" y="435693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15050" y="4535292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5050" y="4713645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15050" y="4891998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5050" y="507035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5050" y="5248704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5050" y="5427057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5050" y="560541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5050" y="578376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115050" y="596211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15050" y="614046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15050" y="631881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1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Implementation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2801048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Simple Flowchart</a:t>
            </a:r>
          </a:p>
          <a:p>
            <a:r>
              <a:rPr lang="en-US" altLang="ko-KR" dirty="0"/>
              <a:t>Algorithm</a:t>
            </a:r>
          </a:p>
          <a:p>
            <a:r>
              <a:rPr lang="en-US" altLang="ko-KR" dirty="0"/>
              <a:t>Elevator weights</a:t>
            </a:r>
          </a:p>
        </p:txBody>
      </p:sp>
    </p:spTree>
    <p:extLst>
      <p:ext uri="{BB962C8B-B14F-4D97-AF65-F5344CB8AC3E}">
        <p14:creationId xmlns:p14="http://schemas.microsoft.com/office/powerpoint/2010/main" val="8212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255627" y="551793"/>
            <a:ext cx="2890345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UI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255628" y="1676402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Build Dynamic Graph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2"/>
            <a:endCxn id="5" idx="0"/>
          </p:cNvCxnSpPr>
          <p:nvPr/>
        </p:nvCxnSpPr>
        <p:spPr>
          <a:xfrm>
            <a:off x="7700800" y="951186"/>
            <a:ext cx="0" cy="7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68813" y="1119352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Data(Day of week, time,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5628" y="2801011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List of Classrooms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2"/>
            <a:endCxn id="10" idx="0"/>
          </p:cNvCxnSpPr>
          <p:nvPr/>
        </p:nvCxnSpPr>
        <p:spPr>
          <a:xfrm>
            <a:off x="7700800" y="2075795"/>
            <a:ext cx="0" cy="7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68813" y="2253737"/>
            <a:ext cx="338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Bellman-Ford’s Algorithm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55628" y="3831024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Sorted List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0" idx="2"/>
            <a:endCxn id="16" idx="0"/>
          </p:cNvCxnSpPr>
          <p:nvPr/>
        </p:nvCxnSpPr>
        <p:spPr>
          <a:xfrm>
            <a:off x="7700800" y="3200404"/>
            <a:ext cx="0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8813" y="3331048"/>
            <a:ext cx="22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Sort Descending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55627" y="4861037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List of Empty Classrooms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16" idx="2"/>
            <a:endCxn id="22" idx="0"/>
          </p:cNvCxnSpPr>
          <p:nvPr/>
        </p:nvCxnSpPr>
        <p:spPr>
          <a:xfrm flipH="1">
            <a:off x="7700799" y="4230417"/>
            <a:ext cx="1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68813" y="4361061"/>
            <a:ext cx="28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Empty Classrooms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2" idx="2"/>
            <a:endCxn id="30" idx="0"/>
          </p:cNvCxnSpPr>
          <p:nvPr/>
        </p:nvCxnSpPr>
        <p:spPr>
          <a:xfrm flipH="1">
            <a:off x="7653502" y="5260430"/>
            <a:ext cx="47297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208329" y="5891050"/>
            <a:ext cx="2890345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UI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67499" y="5390578"/>
            <a:ext cx="28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first cell</a:t>
            </a:r>
            <a:endParaRPr lang="ko-KR" altLang="en-US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52" y="2075795"/>
            <a:ext cx="392217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Flowchart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47352" y="7219950"/>
            <a:ext cx="898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여기서 구두로 지난주 </a:t>
            </a:r>
            <a:r>
              <a:rPr lang="ko-KR" altLang="en-US" sz="2000" dirty="0" err="1"/>
              <a:t>발표시에</a:t>
            </a:r>
            <a:r>
              <a:rPr lang="ko-KR" altLang="en-US" sz="2000" dirty="0"/>
              <a:t> </a:t>
            </a:r>
            <a:r>
              <a:rPr lang="en-US" altLang="ko-KR" sz="2000" dirty="0" err="1"/>
              <a:t>bfs</a:t>
            </a:r>
            <a:r>
              <a:rPr lang="ko-KR" altLang="en-US" sz="2000" dirty="0"/>
              <a:t>를 이용한 탐색을 하기로 했으나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프로그램 이 동작하는 순서 상 </a:t>
            </a:r>
            <a:r>
              <a:rPr lang="ko-KR" altLang="en-US" sz="2000" dirty="0" err="1"/>
              <a:t>다익스트라</a:t>
            </a:r>
            <a:r>
              <a:rPr lang="ko-KR" altLang="en-US" sz="2000" dirty="0"/>
              <a:t> 알고리즘을 이용하는게 </a:t>
            </a:r>
            <a:endParaRPr lang="en-US" altLang="ko-KR" sz="2000" dirty="0"/>
          </a:p>
          <a:p>
            <a:r>
              <a:rPr lang="ko-KR" altLang="en-US" sz="2000" dirty="0"/>
              <a:t>유리하다고 판단했다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98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556" y="1659609"/>
            <a:ext cx="10018713" cy="3752851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/>
              <a:t>Icebreaking</a:t>
            </a:r>
          </a:p>
          <a:p>
            <a:r>
              <a:rPr lang="en-US" altLang="ko-KR" sz="2800" dirty="0"/>
              <a:t>Understanding Problems</a:t>
            </a:r>
          </a:p>
          <a:p>
            <a:r>
              <a:rPr lang="en-US" altLang="ko-KR" sz="2800" dirty="0"/>
              <a:t>Problem Design</a:t>
            </a:r>
          </a:p>
          <a:p>
            <a:r>
              <a:rPr lang="en-US" altLang="ko-KR" sz="2800" dirty="0"/>
              <a:t>Problem Solving</a:t>
            </a:r>
          </a:p>
          <a:p>
            <a:r>
              <a:rPr lang="en-US" altLang="ko-KR" sz="2800" dirty="0"/>
              <a:t>Data Collection</a:t>
            </a:r>
          </a:p>
          <a:p>
            <a:r>
              <a:rPr lang="en-US" altLang="ko-KR" sz="2800" dirty="0"/>
              <a:t>Implementation</a:t>
            </a:r>
          </a:p>
          <a:p>
            <a:r>
              <a:rPr lang="en-US" altLang="ko-KR" sz="2800" dirty="0"/>
              <a:t>Test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88" y="832474"/>
            <a:ext cx="6752003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Get System Time and Day of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5E28F-3783-4BFC-83B2-952DC8F1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5" y="2451380"/>
            <a:ext cx="6600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4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6" y="727647"/>
            <a:ext cx="5956015" cy="101494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latinLnBrk="0"/>
            <a:r>
              <a:rPr lang="en-US" altLang="ko-KR" sz="4800" dirty="0"/>
              <a:t>Parse the CSV Data &amp; Build the Graph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4F131-6122-4049-9E7E-70D9F060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492" y="1701286"/>
            <a:ext cx="6644334" cy="51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78" y="263137"/>
            <a:ext cx="8688680" cy="17290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Bellman-Ford’s Algorithm to</a:t>
            </a:r>
            <a:br>
              <a:rPr lang="en-US" altLang="ko-KR" sz="6000" dirty="0"/>
            </a:br>
            <a:r>
              <a:rPr lang="en-US" altLang="ko-KR" sz="6000" dirty="0"/>
              <a:t> Update Whole Routes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7F3A24-A76C-4632-875E-FDB70075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53" y="2144839"/>
            <a:ext cx="7101742" cy="4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0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656" y="635121"/>
            <a:ext cx="872552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Select the Fastest Destination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BFFAB-BE31-4265-ABF0-BD78CB99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92" y="2023946"/>
            <a:ext cx="46386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4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1AEC38-FB2D-45EF-9B37-C690742B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76" y="1920508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혼잡 </a:t>
            </a:r>
            <a:r>
              <a:rPr lang="en-US" altLang="ko-KR" dirty="0"/>
              <a:t>: 140+(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일반 </a:t>
            </a:r>
            <a:r>
              <a:rPr lang="en-US" altLang="ko-KR" dirty="0"/>
              <a:t>: 123 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혼잡 </a:t>
            </a:r>
            <a:r>
              <a:rPr lang="en-US" altLang="ko-KR" dirty="0"/>
              <a:t>: 112+(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일반 </a:t>
            </a:r>
            <a:r>
              <a:rPr lang="en-US" altLang="ko-KR" dirty="0"/>
              <a:t>: 82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C(</a:t>
            </a:r>
            <a:r>
              <a:rPr lang="ko-KR" altLang="en-US" dirty="0"/>
              <a:t>일반</a:t>
            </a:r>
            <a:r>
              <a:rPr lang="en-US" altLang="ko-KR" dirty="0"/>
              <a:t>,</a:t>
            </a:r>
            <a:r>
              <a:rPr lang="ko-KR" altLang="en-US" dirty="0"/>
              <a:t>혼잡</a:t>
            </a:r>
            <a:r>
              <a:rPr lang="en-US" altLang="ko-KR" dirty="0"/>
              <a:t>) : 63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</p:txBody>
      </p:sp>
    </p:spTree>
    <p:extLst>
      <p:ext uri="{BB962C8B-B14F-4D97-AF65-F5344CB8AC3E}">
        <p14:creationId xmlns:p14="http://schemas.microsoft.com/office/powerpoint/2010/main" val="240358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06542-542B-4A8D-B17A-B9AAFB1D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64" y="2590096"/>
            <a:ext cx="3457575" cy="2371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0D7D1-F699-425D-AEA3-92A5CDB3B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1" y="1781955"/>
            <a:ext cx="6010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18998E-6282-4DCA-A8C4-91822F28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25" y="1470467"/>
            <a:ext cx="9429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952625"/>
            <a:ext cx="6292150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6000" dirty="0"/>
              <a:t>Test and Evaluation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209926"/>
            <a:ext cx="8153400" cy="1752598"/>
          </a:xfrm>
        </p:spPr>
        <p:txBody>
          <a:bodyPr/>
          <a:lstStyle/>
          <a:p>
            <a:r>
              <a:rPr lang="en-US" altLang="ko-KR" dirty="0"/>
              <a:t>Test the output to real time output</a:t>
            </a:r>
          </a:p>
          <a:p>
            <a:endParaRPr lang="en-US" altLang="ko-KR" dirty="0"/>
          </a:p>
          <a:p>
            <a:r>
              <a:rPr lang="en-US" altLang="ko-KR" dirty="0"/>
              <a:t>Improve the app UI design.</a:t>
            </a:r>
          </a:p>
        </p:txBody>
      </p:sp>
    </p:spTree>
    <p:extLst>
      <p:ext uri="{BB962C8B-B14F-4D97-AF65-F5344CB8AC3E}">
        <p14:creationId xmlns:p14="http://schemas.microsoft.com/office/powerpoint/2010/main" val="322407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436" y="0"/>
            <a:ext cx="1060778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Operate with the size of empty time.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B1097-DEAE-415A-B7D7-8F3782F0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87" y="944137"/>
            <a:ext cx="2956932" cy="5913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75F28-882E-402D-8C3B-051F7E98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27" y="2700918"/>
            <a:ext cx="59340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7492881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Improve</a:t>
            </a:r>
            <a:r>
              <a:rPr lang="ko-KR" altLang="en-US" sz="6000" dirty="0"/>
              <a:t> </a:t>
            </a:r>
            <a:r>
              <a:rPr lang="en-US" altLang="ko-KR" sz="6000" dirty="0"/>
              <a:t>the</a:t>
            </a:r>
            <a:r>
              <a:rPr lang="ko-KR" altLang="en-US" sz="6000" dirty="0"/>
              <a:t> </a:t>
            </a:r>
            <a:r>
              <a:rPr lang="en-US" altLang="ko-KR" sz="6000" dirty="0"/>
              <a:t>android UI.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E5D8D9-044A-47A3-BA81-69F5D9D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134030"/>
            <a:ext cx="2861986" cy="5723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956F9-DBE8-46E0-AA8F-50E014D3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24" y="1134028"/>
            <a:ext cx="2861986" cy="57239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55E4A5-4A70-4D84-817C-0B1D4ADF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60" y="1134029"/>
            <a:ext cx="2861987" cy="57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Ice Breaking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196653-69E0-4E48-BF6D-F2353A03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5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8" y="119088"/>
            <a:ext cx="5698564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dirty="0"/>
              <a:t>Test(Demo</a:t>
            </a:r>
            <a:r>
              <a:rPr lang="ko-KR" altLang="en-US" sz="6000" dirty="0"/>
              <a:t> </a:t>
            </a:r>
            <a:r>
              <a:rPr lang="en-US" altLang="ko-KR" sz="6000" dirty="0"/>
              <a:t>Video)</a:t>
            </a:r>
          </a:p>
        </p:txBody>
      </p:sp>
    </p:spTree>
    <p:extLst>
      <p:ext uri="{BB962C8B-B14F-4D97-AF65-F5344CB8AC3E}">
        <p14:creationId xmlns:p14="http://schemas.microsoft.com/office/powerpoint/2010/main" val="2929955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4554335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Self 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0D6C4-57F6-4A0F-8BFC-48C9C8604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29" y="1043278"/>
            <a:ext cx="9508273" cy="5119629"/>
          </a:xfrm>
        </p:spPr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장점</a:t>
            </a:r>
            <a:endParaRPr lang="en-US" altLang="ko-KR" b="1" dirty="0"/>
          </a:p>
          <a:p>
            <a:r>
              <a:rPr lang="ko-KR" altLang="en-US" dirty="0"/>
              <a:t>데이터만 잘 주어진다면 충분히 사용가능한 서비스이다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어플리케이션으로 구현해서 사용 편의성이 높다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Path</a:t>
            </a:r>
            <a:r>
              <a:rPr lang="ko-KR" altLang="en-US" dirty="0"/>
              <a:t>를 통해서 사용자가 해당 강의실의 위치를 몰라도 찾아갈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아쉬운 점</a:t>
            </a:r>
            <a:endParaRPr lang="en-US" altLang="ko-KR" b="1" dirty="0"/>
          </a:p>
          <a:p>
            <a:r>
              <a:rPr lang="en-US" altLang="ko-KR" dirty="0"/>
              <a:t>Elevator weight</a:t>
            </a:r>
            <a:r>
              <a:rPr lang="ko-KR" altLang="en-US" dirty="0"/>
              <a:t> 실측 기반이여 오차가 생길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엘리베이터를 타는 지 거쳐가는 지 헷갈릴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데이터가 지속적으로 업데이트가 되는게 아니기 때문에</a:t>
            </a:r>
            <a:r>
              <a:rPr lang="en-US" altLang="ko-KR" dirty="0"/>
              <a:t>, </a:t>
            </a:r>
            <a:r>
              <a:rPr lang="ko-KR" altLang="en-US" dirty="0"/>
              <a:t>잘못된 결과값이 나올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238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2693270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ko-KR" sz="16600" dirty="0"/>
              <a:t>Q &amp; 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29139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Icebreaking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Icebreaking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0"/>
            <a:ext cx="11900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7559" y="283244"/>
            <a:ext cx="10018713" cy="1752599"/>
          </a:xfrm>
        </p:spPr>
        <p:txBody>
          <a:bodyPr/>
          <a:lstStyle/>
          <a:p>
            <a:r>
              <a:rPr lang="en-US" altLang="ko-KR" dirty="0"/>
              <a:t>Meeting Time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544662" y="2012195"/>
            <a:ext cx="2049517" cy="204951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Fri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(main)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544662" y="4219367"/>
            <a:ext cx="2049517" cy="2049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Tue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(sub)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35310" y="2114671"/>
            <a:ext cx="6511923" cy="1715816"/>
          </a:xfrm>
        </p:spPr>
        <p:txBody>
          <a:bodyPr>
            <a:normAutofit/>
          </a:bodyPr>
          <a:lstStyle/>
          <a:p>
            <a:r>
              <a:rPr lang="en-US" altLang="ko-KR" dirty="0"/>
              <a:t>Main meeting</a:t>
            </a:r>
          </a:p>
          <a:p>
            <a:r>
              <a:rPr lang="en-US" altLang="ko-KR" dirty="0"/>
              <a:t>Every week </a:t>
            </a:r>
          </a:p>
          <a:p>
            <a:r>
              <a:rPr lang="en-US" altLang="ko-KR" dirty="0"/>
              <a:t>Directional view / Sharing role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35309" y="4219367"/>
            <a:ext cx="6511923" cy="171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Sub meeting</a:t>
            </a:r>
          </a:p>
          <a:p>
            <a:r>
              <a:rPr lang="en-US" altLang="ko-KR" dirty="0"/>
              <a:t>Only if needed</a:t>
            </a:r>
          </a:p>
          <a:p>
            <a:r>
              <a:rPr lang="en-US" altLang="ko-KR" dirty="0"/>
              <a:t>Feedback of classes</a:t>
            </a:r>
          </a:p>
        </p:txBody>
      </p:sp>
    </p:spTree>
    <p:extLst>
      <p:ext uri="{BB962C8B-B14F-4D97-AF65-F5344CB8AC3E}">
        <p14:creationId xmlns:p14="http://schemas.microsoft.com/office/powerpoint/2010/main" val="219402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Problem Design</a:t>
            </a:r>
          </a:p>
        </p:txBody>
      </p:sp>
      <p:graphicFrame>
        <p:nvGraphicFramePr>
          <p:cNvPr id="73" name="내용 개체 틀 2">
            <a:extLst>
              <a:ext uri="{FF2B5EF4-FFF2-40B4-BE49-F238E27FC236}">
                <a16:creationId xmlns:a16="http://schemas.microsoft.com/office/drawing/2014/main" id="{0A850476-D0A8-4DAA-9752-07539095A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99505"/>
              </p:ext>
            </p:extLst>
          </p:nvPr>
        </p:nvGraphicFramePr>
        <p:xfrm>
          <a:off x="3109280" y="185980"/>
          <a:ext cx="10139652" cy="6037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6BEC6C-43B2-4827-B14F-7BFDAF5670B1}"/>
              </a:ext>
            </a:extLst>
          </p:cNvPr>
          <p:cNvSpPr/>
          <p:nvPr/>
        </p:nvSpPr>
        <p:spPr>
          <a:xfrm rot="2331296">
            <a:off x="4559369" y="3526785"/>
            <a:ext cx="1249585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6EC572B-135D-426B-AECC-7FDFAA9B739D}"/>
              </a:ext>
            </a:extLst>
          </p:cNvPr>
          <p:cNvSpPr/>
          <p:nvPr/>
        </p:nvSpPr>
        <p:spPr>
          <a:xfrm rot="5400000">
            <a:off x="6507206" y="3454423"/>
            <a:ext cx="775816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45A60BB-7422-4FE0-AF1D-79D58D04A680}"/>
              </a:ext>
            </a:extLst>
          </p:cNvPr>
          <p:cNvSpPr/>
          <p:nvPr/>
        </p:nvSpPr>
        <p:spPr>
          <a:xfrm rot="8392689">
            <a:off x="7894256" y="3675754"/>
            <a:ext cx="1215577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4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778" y="654804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주제 소개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57867" y="2636003"/>
            <a:ext cx="5589291" cy="3124201"/>
          </a:xfrm>
        </p:spPr>
        <p:txBody>
          <a:bodyPr>
            <a:normAutofit fontScale="92500"/>
          </a:bodyPr>
          <a:lstStyle/>
          <a:p>
            <a:r>
              <a:rPr lang="ko-KR" altLang="en-US" sz="2500" dirty="0"/>
              <a:t>주제</a:t>
            </a:r>
            <a:r>
              <a:rPr lang="en-US" altLang="ko-KR" sz="2500" dirty="0"/>
              <a:t> : Dynamic Map</a:t>
            </a:r>
            <a:r>
              <a:rPr lang="ko-KR" altLang="en-US" sz="2500" dirty="0"/>
              <a:t>을 이용한 최단 거리 빈 강의실 안내 프로젝트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부족한 휴게공간 대신 빈  강의실에서 쉴 수 있도록 안내해주는 </a:t>
            </a:r>
            <a:r>
              <a:rPr lang="en-US" altLang="ko-KR" sz="2500" dirty="0"/>
              <a:t>Dynamic Map</a:t>
            </a:r>
          </a:p>
          <a:p>
            <a:r>
              <a:rPr lang="ko-KR" altLang="en-US" sz="2500" dirty="0"/>
              <a:t>사용자가 입력한 현재위치에서 가장 빠르게 갈 수 있는 빈 강의실을 안내</a:t>
            </a:r>
            <a:endParaRPr lang="en-US" altLang="ko-KR" sz="2500" dirty="0"/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E0D66-2D42-4CB0-B884-5178F6BA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58" y="0"/>
            <a:ext cx="5044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5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6594</TotalTime>
  <Words>991</Words>
  <Application>Microsoft Office PowerPoint</Application>
  <PresentationFormat>와이드스크린</PresentationFormat>
  <Paragraphs>156</Paragraphs>
  <Slides>32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Corbel</vt:lpstr>
      <vt:lpstr>시차</vt:lpstr>
      <vt:lpstr>자료구조와 설계 Final Presentation Team : Standing Comedy</vt:lpstr>
      <vt:lpstr>목차</vt:lpstr>
      <vt:lpstr>Ice Breaking</vt:lpstr>
      <vt:lpstr>Icebreaking</vt:lpstr>
      <vt:lpstr>Icebreaking</vt:lpstr>
      <vt:lpstr>PowerPoint 프레젠테이션</vt:lpstr>
      <vt:lpstr>Meeting Time</vt:lpstr>
      <vt:lpstr>Problem Design</vt:lpstr>
      <vt:lpstr>주제 소개</vt:lpstr>
      <vt:lpstr>Problem Solving</vt:lpstr>
      <vt:lpstr>Structure of Graph</vt:lpstr>
      <vt:lpstr>UI &amp; Storyboard</vt:lpstr>
      <vt:lpstr>Parsing</vt:lpstr>
      <vt:lpstr>Algorithm</vt:lpstr>
      <vt:lpstr>Data Collection</vt:lpstr>
      <vt:lpstr>     Make Adjacent Matrix</vt:lpstr>
      <vt:lpstr> Match Orders</vt:lpstr>
      <vt:lpstr>Implementation</vt:lpstr>
      <vt:lpstr>Flowchart</vt:lpstr>
      <vt:lpstr>Get System Time and Day of Week</vt:lpstr>
      <vt:lpstr>Parse the CSV Data &amp; Build the Graph</vt:lpstr>
      <vt:lpstr>Bellman-Ford’s Algorithm to  Update Whole Routes</vt:lpstr>
      <vt:lpstr>Select the Fastest Destination </vt:lpstr>
      <vt:lpstr>Set the elevator weights.</vt:lpstr>
      <vt:lpstr>Set the elevator weights.</vt:lpstr>
      <vt:lpstr>Set the elevator weights.</vt:lpstr>
      <vt:lpstr>Test and Evaluation</vt:lpstr>
      <vt:lpstr>Operate with the size of empty time. </vt:lpstr>
      <vt:lpstr>Improve the android UI.</vt:lpstr>
      <vt:lpstr>Test(Demo Video)</vt:lpstr>
      <vt:lpstr>Self Evaluation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준협 오</cp:lastModifiedBy>
  <cp:revision>147</cp:revision>
  <dcterms:created xsi:type="dcterms:W3CDTF">2018-03-02T05:31:47Z</dcterms:created>
  <dcterms:modified xsi:type="dcterms:W3CDTF">2018-12-25T14:11:21Z</dcterms:modified>
</cp:coreProperties>
</file>